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5" r:id="rId3"/>
    <p:sldId id="260" r:id="rId4"/>
    <p:sldId id="258" r:id="rId5"/>
    <p:sldId id="259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145CF-4AE0-4AC7-B7C4-ED2F4D5F7CDC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BFDC1-46A2-49B0-9DB4-9BD727177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6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9BDC6BA-ACCD-4BC1-A2D6-A2B749EE06F9}" type="slidenum">
              <a:rPr lang="en-US">
                <a:latin typeface="Calibri" pitchFamily="34" charset="0"/>
              </a:rPr>
              <a:pPr eaLnBrk="1" hangingPunct="1"/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6A41EC-199E-4343-ADF3-7C1FCACD19D3}" type="slidenum">
              <a:rPr lang="en-US">
                <a:latin typeface="Calibri" pitchFamily="34" charset="0"/>
              </a:rPr>
              <a:pPr eaLnBrk="1" hangingPunct="1"/>
              <a:t>9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4F2F4"/>
              </a:solidFill>
              <a:cs typeface="Arial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>
                <a:solidFill>
                  <a:srgbClr val="F4F2F4"/>
                </a:solidFill>
                <a:latin typeface="Lucida Sans Unicode" pitchFamily="34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DF4E8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1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4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1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6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4F2F4"/>
              </a:solidFill>
              <a:cs typeface="Arial" charset="0"/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4F2F4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5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8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6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7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1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>
              <a:solidFill>
                <a:srgbClr val="F4F2F4"/>
              </a:solidFill>
              <a:latin typeface="Lucida Sans Unicode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4F2F4"/>
              </a:solidFill>
              <a:cs typeface="Arial" charset="0"/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4F2F4"/>
              </a:solidFill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8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40000">
              <a:schemeClr val="accent5"/>
            </a:gs>
            <a:gs pos="100000">
              <a:schemeClr val="accent4"/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>
              <a:solidFill>
                <a:srgbClr val="F4F2F4"/>
              </a:solidFill>
              <a:latin typeface="Lucida Sans Unicode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Lucida Sans Unicode" pitchFamily="34" charset="0"/>
              </a:defRPr>
            </a:lvl1pPr>
          </a:lstStyle>
          <a:p>
            <a:fld id="{C33F6108-A5A2-468F-A852-BCF7148FB725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itchFamily="34" charset="0"/>
              </a:defRPr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Deciding if Virtualization is a good choice for your SQL Server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marR="0"/>
            <a:r>
              <a:rPr lang="en-US" sz="3900" dirty="0">
                <a:solidFill>
                  <a:schemeClr val="bg2"/>
                </a:solidFill>
              </a:rPr>
              <a:t>Denny Cherry</a:t>
            </a:r>
          </a:p>
          <a:p>
            <a:pPr marR="0"/>
            <a:r>
              <a:rPr lang="en-US" sz="3800" dirty="0">
                <a:solidFill>
                  <a:schemeClr val="bg2"/>
                </a:solidFill>
              </a:rPr>
              <a:t>Manager of Information Systems</a:t>
            </a:r>
          </a:p>
          <a:p>
            <a:r>
              <a:rPr lang="en-US" sz="3800" dirty="0">
                <a:solidFill>
                  <a:schemeClr val="bg2"/>
                </a:solidFill>
              </a:rPr>
              <a:t>mrdenny@mrdenny.com</a:t>
            </a:r>
          </a:p>
          <a:p>
            <a:r>
              <a:rPr lang="en-US" sz="3800" dirty="0">
                <a:solidFill>
                  <a:schemeClr val="bg2"/>
                </a:solidFill>
              </a:rPr>
              <a:t>MVP, MCSA, MCDBA, MCTS, </a:t>
            </a:r>
            <a:r>
              <a:rPr lang="en-US" sz="3800" dirty="0" smtClean="0">
                <a:solidFill>
                  <a:schemeClr val="bg2"/>
                </a:solidFill>
              </a:rPr>
              <a:t>MCITP</a:t>
            </a:r>
            <a:endParaRPr lang="en-US" sz="3800" dirty="0">
              <a:solidFill>
                <a:schemeClr val="bg2"/>
              </a:solidFill>
            </a:endParaRPr>
          </a:p>
          <a:p>
            <a:endParaRPr lang="en-US" sz="3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153400" cy="4525962"/>
          </a:xfrm>
        </p:spPr>
        <p:txBody>
          <a:bodyPr/>
          <a:lstStyle/>
          <a:p>
            <a:pPr lvl="1" eaLnBrk="1" hangingPunct="1"/>
            <a:r>
              <a:rPr lang="en-US" dirty="0" smtClean="0">
                <a:solidFill>
                  <a:schemeClr val="bg2"/>
                </a:solidFill>
              </a:rPr>
              <a:t>Manager of Information Systems at Awareness Technologies</a:t>
            </a:r>
          </a:p>
          <a:p>
            <a:pPr lvl="1" eaLnBrk="1" hangingPunct="1"/>
            <a:r>
              <a:rPr lang="en-US" dirty="0" smtClean="0">
                <a:solidFill>
                  <a:schemeClr val="bg2"/>
                </a:solidFill>
              </a:rPr>
              <a:t>Microsoft MVP</a:t>
            </a:r>
          </a:p>
          <a:p>
            <a:pPr lvl="1" eaLnBrk="1" hangingPunct="1"/>
            <a:r>
              <a:rPr lang="en-US" dirty="0" smtClean="0">
                <a:solidFill>
                  <a:schemeClr val="bg2"/>
                </a:solidFill>
              </a:rPr>
              <a:t>12 Microsoft Certifications on SQL Server</a:t>
            </a:r>
          </a:p>
          <a:p>
            <a:pPr lvl="1" eaLnBrk="1" hangingPunct="1"/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Denny Cherry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14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6229350"/>
            <a:ext cx="1189037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34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bg2"/>
                </a:solidFill>
              </a:rPr>
              <a:t>VMware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ESX 1-3.5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vSphere </a:t>
            </a:r>
            <a:r>
              <a:rPr lang="en-US" dirty="0" smtClean="0">
                <a:solidFill>
                  <a:schemeClr val="bg2"/>
                </a:solidFill>
              </a:rPr>
              <a:t>4.0 – 4.1</a:t>
            </a:r>
          </a:p>
          <a:p>
            <a:pPr lvl="2"/>
            <a:r>
              <a:rPr lang="en-US" dirty="0" smtClean="0">
                <a:solidFill>
                  <a:schemeClr val="bg2"/>
                </a:solidFill>
              </a:rPr>
              <a:t>VMware announced 4.1 will be the last version with a host console 7/30/2010</a:t>
            </a:r>
          </a:p>
          <a:p>
            <a:pPr lvl="2"/>
            <a:r>
              <a:rPr lang="en-US" dirty="0" smtClean="0">
                <a:solidFill>
                  <a:schemeClr val="bg2"/>
                </a:solidFill>
              </a:rPr>
              <a:t>vSphere Hypervisor (</a:t>
            </a:r>
            <a:r>
              <a:rPr lang="en-US" dirty="0" err="1" smtClean="0">
                <a:solidFill>
                  <a:schemeClr val="bg2"/>
                </a:solidFill>
              </a:rPr>
              <a:t>ESXi</a:t>
            </a:r>
            <a:r>
              <a:rPr lang="en-US" dirty="0" smtClean="0">
                <a:solidFill>
                  <a:schemeClr val="bg2"/>
                </a:solidFill>
              </a:rPr>
              <a:t>) 4.1+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sz="2300" dirty="0">
                <a:solidFill>
                  <a:schemeClr val="bg2"/>
                </a:solidFill>
              </a:rPr>
              <a:t>Hyper-V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V1 and v2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Virtualization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bg2"/>
                </a:solidFill>
              </a:rPr>
              <a:t>Hardware Costs</a:t>
            </a:r>
          </a:p>
          <a:p>
            <a:r>
              <a:rPr lang="en-US" sz="2300" dirty="0">
                <a:solidFill>
                  <a:schemeClr val="bg2"/>
                </a:solidFill>
              </a:rPr>
              <a:t>Instant Server Deployment</a:t>
            </a:r>
          </a:p>
          <a:p>
            <a:r>
              <a:rPr lang="en-US" sz="2300" dirty="0">
                <a:solidFill>
                  <a:schemeClr val="bg2"/>
                </a:solidFill>
              </a:rPr>
              <a:t>Free Server Redundancy</a:t>
            </a:r>
          </a:p>
          <a:p>
            <a:r>
              <a:rPr lang="en-US" sz="2300" dirty="0">
                <a:solidFill>
                  <a:schemeClr val="bg2"/>
                </a:solidFill>
              </a:rPr>
              <a:t>Easy System Upgrades</a:t>
            </a:r>
          </a:p>
          <a:p>
            <a:pPr>
              <a:buNone/>
            </a:pPr>
            <a:endParaRPr lang="en-US" sz="2300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Should I?</a:t>
            </a:r>
          </a:p>
        </p:txBody>
      </p:sp>
      <p:sp>
        <p:nvSpPr>
          <p:cNvPr id="4" name="Rectangle 3"/>
          <p:cNvSpPr/>
          <p:nvPr/>
        </p:nvSpPr>
        <p:spPr>
          <a:xfrm rot="1137754">
            <a:off x="5523304" y="305068"/>
            <a:ext cx="2351926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4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bg2"/>
                </a:solidFill>
              </a:rPr>
              <a:t>Shared CPU</a:t>
            </a:r>
          </a:p>
          <a:p>
            <a:r>
              <a:rPr lang="en-US" sz="2300" dirty="0">
                <a:solidFill>
                  <a:schemeClr val="bg2"/>
                </a:solidFill>
              </a:rPr>
              <a:t>Shared Memory</a:t>
            </a:r>
          </a:p>
          <a:p>
            <a:r>
              <a:rPr lang="en-US" sz="2300" dirty="0">
                <a:solidFill>
                  <a:schemeClr val="bg2"/>
                </a:solidFill>
              </a:rPr>
              <a:t>Slow Disk Access times</a:t>
            </a:r>
          </a:p>
          <a:p>
            <a:endParaRPr lang="en-US" sz="2300" dirty="0">
              <a:solidFill>
                <a:schemeClr val="bg2"/>
              </a:solidFill>
            </a:endParaRPr>
          </a:p>
          <a:p>
            <a:endParaRPr lang="en-US" sz="2300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Shouldn’t I?</a:t>
            </a:r>
          </a:p>
        </p:txBody>
      </p:sp>
      <p:sp>
        <p:nvSpPr>
          <p:cNvPr id="4" name="Rectangle 3"/>
          <p:cNvSpPr/>
          <p:nvPr/>
        </p:nvSpPr>
        <p:spPr>
          <a:xfrm rot="1137754">
            <a:off x="5523304" y="305068"/>
            <a:ext cx="2351926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4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bg2"/>
                </a:solidFill>
              </a:rPr>
              <a:t>Disk IO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IO Per Seconds</a:t>
            </a:r>
          </a:p>
          <a:p>
            <a:r>
              <a:rPr lang="en-US" sz="2300" dirty="0">
                <a:solidFill>
                  <a:schemeClr val="bg2"/>
                </a:solidFill>
              </a:rPr>
              <a:t>CPU Load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CPU Usage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Core Counts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Processor Queuing</a:t>
            </a:r>
          </a:p>
          <a:p>
            <a:r>
              <a:rPr lang="en-US" sz="2300" dirty="0">
                <a:solidFill>
                  <a:schemeClr val="bg2"/>
                </a:solidFill>
              </a:rPr>
              <a:t>Memory Usage</a:t>
            </a:r>
          </a:p>
          <a:p>
            <a:endParaRPr lang="en-US" sz="2300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Deciding Factors</a:t>
            </a:r>
          </a:p>
        </p:txBody>
      </p:sp>
      <p:sp>
        <p:nvSpPr>
          <p:cNvPr id="4" name="Rectangle 3"/>
          <p:cNvSpPr/>
          <p:nvPr/>
        </p:nvSpPr>
        <p:spPr>
          <a:xfrm rot="1137754">
            <a:off x="5794211" y="305068"/>
            <a:ext cx="1810111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252034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931603">
            <a:off x="5019688" y="305067"/>
            <a:ext cx="4589718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@</a:t>
            </a:r>
            <a:endParaRPr lang="en-US" sz="4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 err="1">
                <a:solidFill>
                  <a:schemeClr val="bg2"/>
                </a:solidFill>
              </a:rPr>
              <a:t>vCPUs</a:t>
            </a:r>
            <a:r>
              <a:rPr lang="en-US" sz="2300" dirty="0">
                <a:solidFill>
                  <a:schemeClr val="bg2"/>
                </a:solidFill>
              </a:rPr>
              <a:t> must be on the same physical socket</a:t>
            </a:r>
          </a:p>
          <a:p>
            <a:r>
              <a:rPr lang="en-US" sz="2300" dirty="0" err="1">
                <a:solidFill>
                  <a:schemeClr val="bg2"/>
                </a:solidFill>
              </a:rPr>
              <a:t>vMotion</a:t>
            </a:r>
            <a:r>
              <a:rPr lang="en-US" sz="2300" dirty="0">
                <a:solidFill>
                  <a:schemeClr val="bg2"/>
                </a:solidFill>
              </a:rPr>
              <a:t> or Instant Failover requires hosts have like CPUs</a:t>
            </a:r>
          </a:p>
          <a:p>
            <a:r>
              <a:rPr lang="en-US" sz="2300" dirty="0">
                <a:solidFill>
                  <a:schemeClr val="bg2"/>
                </a:solidFill>
              </a:rPr>
              <a:t>Hyper-V doesn’t include memory de-duplication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Virtualization Limits</a:t>
            </a:r>
          </a:p>
        </p:txBody>
      </p:sp>
    </p:spTree>
    <p:extLst>
      <p:ext uri="{BB962C8B-B14F-4D97-AF65-F5344CB8AC3E}">
        <p14:creationId xmlns:p14="http://schemas.microsoft.com/office/powerpoint/2010/main" val="234350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137754">
            <a:off x="5350582" y="397539"/>
            <a:ext cx="3764172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&amp;</a:t>
            </a:r>
            <a:endParaRPr lang="en-US" sz="4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bg2"/>
                </a:solidFill>
              </a:rPr>
              <a:t>VMware requires </a:t>
            </a:r>
            <a:r>
              <a:rPr lang="en-US" dirty="0" err="1">
                <a:solidFill>
                  <a:schemeClr val="bg2"/>
                </a:solidFill>
              </a:rPr>
              <a:t>vCenter</a:t>
            </a:r>
            <a:r>
              <a:rPr lang="en-US" dirty="0">
                <a:solidFill>
                  <a:schemeClr val="bg2"/>
                </a:solidFill>
              </a:rPr>
              <a:t> to manage a cluster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Hyper-V requires System Center Operations Manager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Management Tools</a:t>
            </a:r>
          </a:p>
        </p:txBody>
      </p:sp>
    </p:spTree>
    <p:extLst>
      <p:ext uri="{BB962C8B-B14F-4D97-AF65-F5344CB8AC3E}">
        <p14:creationId xmlns:p14="http://schemas.microsoft.com/office/powerpoint/2010/main" val="66573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921727">
            <a:off x="6667590" y="485481"/>
            <a:ext cx="1533608" cy="62478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@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/>
                </a:solidFill>
              </a:rPr>
              <a:t>SQL Saturday #28 </a:t>
            </a:r>
            <a:r>
              <a:rPr lang="en-US" smtClean="0">
                <a:solidFill>
                  <a:schemeClr val="bg2"/>
                </a:solidFill>
              </a:rPr>
              <a:t>Baton Rouge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244" name="Text Placeholder 4"/>
          <p:cNvSpPr>
            <a:spLocks noGrp="1"/>
          </p:cNvSpPr>
          <p:nvPr>
            <p:ph type="body" idx="1"/>
          </p:nvPr>
        </p:nvSpPr>
        <p:spPr>
          <a:xfrm>
            <a:off x="3922713" y="2932112"/>
            <a:ext cx="4572000" cy="1868487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Session Title</a:t>
            </a: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Denny Cherry </a:t>
            </a: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itke.techtarget.com/</a:t>
            </a:r>
            <a:r>
              <a:rPr lang="en-US" sz="2000" dirty="0" err="1" smtClean="0">
                <a:solidFill>
                  <a:schemeClr val="bg1"/>
                </a:solidFill>
              </a:rPr>
              <a:t>sql</a:t>
            </a:r>
            <a:r>
              <a:rPr lang="en-US" sz="2000" dirty="0" smtClean="0">
                <a:solidFill>
                  <a:schemeClr val="bg1"/>
                </a:solidFill>
              </a:rPr>
              <a:t>-server</a:t>
            </a: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twitter.com/</a:t>
            </a:r>
            <a:r>
              <a:rPr lang="en-US" sz="2000" dirty="0" err="1" smtClean="0">
                <a:solidFill>
                  <a:schemeClr val="bg1"/>
                </a:solidFill>
              </a:rPr>
              <a:t>mrdenny</a:t>
            </a:r>
            <a:endParaRPr lang="en-US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speakerrate.com/</a:t>
            </a:r>
            <a:r>
              <a:rPr lang="en-US" sz="2000" dirty="0" err="1" smtClean="0">
                <a:solidFill>
                  <a:schemeClr val="bg1"/>
                </a:solidFill>
              </a:rPr>
              <a:t>mrdenny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10245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6229350"/>
            <a:ext cx="1189037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131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QL Saturday Template">
  <a:themeElements>
    <a:clrScheme name="SQL Saturday">
      <a:dk1>
        <a:srgbClr val="444244"/>
      </a:dk1>
      <a:lt1>
        <a:srgbClr val="F4F2F4"/>
      </a:lt1>
      <a:dk2>
        <a:srgbClr val="745604"/>
      </a:dk2>
      <a:lt2>
        <a:srgbClr val="F4F2F4"/>
      </a:lt2>
      <a:accent1>
        <a:srgbClr val="F4C234"/>
      </a:accent1>
      <a:accent2>
        <a:srgbClr val="0C0204"/>
      </a:accent2>
      <a:accent3>
        <a:srgbClr val="F4D63C"/>
      </a:accent3>
      <a:accent4>
        <a:srgbClr val="C8CAC8"/>
      </a:accent4>
      <a:accent5>
        <a:srgbClr val="F4F2F4"/>
      </a:accent5>
      <a:accent6>
        <a:srgbClr val="F4F2F4"/>
      </a:accent6>
      <a:hlink>
        <a:srgbClr val="745604"/>
      </a:hlink>
      <a:folHlink>
        <a:srgbClr val="AE8206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SQLSaturday_PowerPoint</Template>
  <TotalTime>112</TotalTime>
  <Words>186</Words>
  <Application>Microsoft Office PowerPoint</Application>
  <PresentationFormat>On-screen Show (4:3)</PresentationFormat>
  <Paragraphs>59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SQL Saturday Template</vt:lpstr>
      <vt:lpstr>Deciding if Virtualization is a good choice for your SQL Server</vt:lpstr>
      <vt:lpstr>Denny Cherry</vt:lpstr>
      <vt:lpstr>What is Virtualization</vt:lpstr>
      <vt:lpstr>Why Should I?</vt:lpstr>
      <vt:lpstr>Why Shouldn’t I?</vt:lpstr>
      <vt:lpstr>Deciding Factors</vt:lpstr>
      <vt:lpstr>Virtualization Limits</vt:lpstr>
      <vt:lpstr>Management Tools</vt:lpstr>
      <vt:lpstr>SQL Saturday #28 Baton Rouge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for the DBA</dc:title>
  <dc:creator>Denny</dc:creator>
  <cp:lastModifiedBy>Denny Cherry</cp:lastModifiedBy>
  <cp:revision>31</cp:revision>
  <dcterms:created xsi:type="dcterms:W3CDTF">2008-06-14T00:25:59Z</dcterms:created>
  <dcterms:modified xsi:type="dcterms:W3CDTF">2010-08-12T18:08:16Z</dcterms:modified>
</cp:coreProperties>
</file>